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sldIdLst>
    <p:sldId id="282" r:id="rId2"/>
    <p:sldId id="270" r:id="rId3"/>
    <p:sldId id="276" r:id="rId4"/>
    <p:sldId id="260" r:id="rId5"/>
    <p:sldId id="284" r:id="rId6"/>
    <p:sldId id="285" r:id="rId7"/>
    <p:sldId id="287" r:id="rId8"/>
    <p:sldId id="288" r:id="rId9"/>
    <p:sldId id="263" r:id="rId10"/>
    <p:sldId id="261" r:id="rId11"/>
    <p:sldId id="279" r:id="rId12"/>
    <p:sldId id="286" r:id="rId13"/>
    <p:sldId id="277" r:id="rId14"/>
    <p:sldId id="265" r:id="rId15"/>
    <p:sldId id="264" r:id="rId16"/>
    <p:sldId id="266" r:id="rId17"/>
    <p:sldId id="281" r:id="rId18"/>
    <p:sldId id="273" r:id="rId19"/>
    <p:sldId id="283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37" autoAdjust="0"/>
    <p:restoredTop sz="94660"/>
  </p:normalViewPr>
  <p:slideViewPr>
    <p:cSldViewPr>
      <p:cViewPr>
        <p:scale>
          <a:sx n="75" d="100"/>
          <a:sy n="75" d="100"/>
        </p:scale>
        <p:origin x="-2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600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600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600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600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600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600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600"/>
            </a:p>
          </p:txBody>
        </p:sp>
      </p:grpSp>
      <p:sp>
        <p:nvSpPr>
          <p:cNvPr id="6759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6759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B48D6322-820C-42B4-93C2-97C315CA7F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0E2CC-4BD7-4262-9822-B63CFCEF30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66CB0-B8F2-4840-8300-881333923A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1150938" y="214313"/>
            <a:ext cx="7804150" cy="591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B34A1-87B3-402D-90B8-D227E270FC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618E2-5923-4515-A51C-364BA5EE63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B7844-8F3B-4D76-878B-A459C433BA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6AB03-5C7B-4B04-B48A-C6E184D824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FA17E-4672-4076-9831-ED997E3142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39A87-C300-4D06-B70B-C64C2CF4CA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5452D-9A3B-44E9-897A-164B1C5BFC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7DAFC-CAF1-4FD5-A2D9-0915A5AB30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7D359-DCDC-45C1-BF1C-B32108E2D0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657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65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65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79F8AFB-7C8F-4DDA-8E81-7654806C93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836613"/>
            <a:ext cx="7793038" cy="1462087"/>
          </a:xfrm>
        </p:spPr>
        <p:txBody>
          <a:bodyPr/>
          <a:lstStyle/>
          <a:p>
            <a:pPr eaLnBrk="1" hangingPunct="1"/>
            <a:r>
              <a:rPr lang="ru-RU" b="1" i="1" smtClean="0">
                <a:latin typeface="Cambria" pitchFamily="18" charset="0"/>
                <a:ea typeface="Meiryo" pitchFamily="34" charset="-128"/>
              </a:rPr>
              <a:t>Математические символы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1400" b="1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1400" b="1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1400" b="1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1400" b="1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1400" b="1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1400" b="1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1400" b="1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1400" b="1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1400" b="1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1400" b="1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1400" b="1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1400" b="1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1400" b="1" dirty="0" smtClean="0">
              <a:latin typeface="Times New Roman" pitchFamily="18" charset="0"/>
            </a:endParaRPr>
          </a:p>
        </p:txBody>
      </p:sp>
      <p:pic>
        <p:nvPicPr>
          <p:cNvPr id="3076" name="Picture 5" descr="3167_html_m45ea01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3336925"/>
            <a:ext cx="3743325" cy="318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333375"/>
            <a:ext cx="5805487" cy="1090613"/>
          </a:xfrm>
        </p:spPr>
        <p:txBody>
          <a:bodyPr/>
          <a:lstStyle/>
          <a:p>
            <a:pPr eaLnBrk="1" hangingPunct="1"/>
            <a:r>
              <a:rPr lang="ru-RU" b="1" smtClean="0"/>
              <a:t>× ∙</a:t>
            </a:r>
            <a:r>
              <a:rPr lang="ru-RU" sz="3200" b="1" smtClean="0"/>
              <a:t>       Знак умножения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75" y="1844675"/>
            <a:ext cx="5183188" cy="13684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Ввёл в 1631 году </a:t>
            </a:r>
            <a:r>
              <a:rPr lang="ru-RU" sz="2400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Уильям Отред</a:t>
            </a:r>
            <a:r>
              <a:rPr lang="ru-RU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(Англия) в виде косого крестика.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                </a:t>
            </a:r>
            <a:r>
              <a:rPr lang="ru-RU" sz="2400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400" b="1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2292" name="Picture 5" descr="\Bo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46038"/>
            <a:ext cx="1333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7" descr="\Bo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46038"/>
            <a:ext cx="1333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9" descr="\Bo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46038"/>
            <a:ext cx="1333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10" descr="Wenceslas Hollar - William Oughtr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260350"/>
            <a:ext cx="2030413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11" descr="Gottfried Wilhelm von Leibni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3284538"/>
            <a:ext cx="2058988" cy="260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7" name="Rectangle 12"/>
          <p:cNvSpPr>
            <a:spLocks noChangeArrowheads="1"/>
          </p:cNvSpPr>
          <p:nvPr/>
        </p:nvSpPr>
        <p:spPr bwMode="auto">
          <a:xfrm>
            <a:off x="2700338" y="4005263"/>
            <a:ext cx="4572000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Лейбниц</a:t>
            </a:r>
            <a:r>
              <a:rPr lang="ru-RU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заменил крестик на точку (конец XVII века), чтобы не путать его с буквой </a:t>
            </a:r>
            <a:r>
              <a:rPr lang="ru-RU" sz="24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x</a:t>
            </a:r>
            <a:r>
              <a:rPr lang="ru-RU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	      			</a:t>
            </a:r>
          </a:p>
          <a:p>
            <a:pPr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ru-RU" sz="2400" b="1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298" name="Rectangle 13"/>
          <p:cNvSpPr>
            <a:spLocks noChangeArrowheads="1"/>
          </p:cNvSpPr>
          <p:nvPr/>
        </p:nvSpPr>
        <p:spPr bwMode="auto">
          <a:xfrm>
            <a:off x="6877050" y="3357563"/>
            <a:ext cx="1825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 b="1"/>
              <a:t>Уильям Отред</a:t>
            </a:r>
          </a:p>
        </p:txBody>
      </p:sp>
      <p:sp>
        <p:nvSpPr>
          <p:cNvPr id="12299" name="Rectangle 14"/>
          <p:cNvSpPr>
            <a:spLocks noChangeArrowheads="1"/>
          </p:cNvSpPr>
          <p:nvPr/>
        </p:nvSpPr>
        <p:spPr bwMode="auto">
          <a:xfrm>
            <a:off x="179388" y="6021388"/>
            <a:ext cx="3586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 b="1"/>
              <a:t>Готфрид Вильгельм Лейбниц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/>
      <p:bldP spid="1229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5175"/>
            <a:ext cx="7793038" cy="696913"/>
          </a:xfrm>
        </p:spPr>
        <p:txBody>
          <a:bodyPr/>
          <a:lstStyle/>
          <a:p>
            <a:pPr eaLnBrk="1" hangingPunct="1"/>
            <a:r>
              <a:rPr lang="ru-RU" sz="3200" b="1" smtClean="0"/>
              <a:t>                              Процент.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1413" y="1412875"/>
            <a:ext cx="4824412" cy="4333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smtClean="0">
                <a:latin typeface="Arial Unicode MS" pitchFamily="34" charset="-128"/>
                <a:cs typeface="Times New Roman" pitchFamily="18" charset="0"/>
              </a:rPr>
              <a:t>Матье де ла Порт (1685).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400" smtClean="0">
              <a:latin typeface="Arial Unicode MS" pitchFamily="34" charset="-128"/>
              <a:cs typeface="Times New Roman" pitchFamily="18" charset="0"/>
            </a:endParaRPr>
          </a:p>
        </p:txBody>
      </p:sp>
      <p:pic>
        <p:nvPicPr>
          <p:cNvPr id="13316" name="Picture 4" descr="image1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260350"/>
            <a:ext cx="881063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755650" y="2492375"/>
            <a:ext cx="7993063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>
                <a:latin typeface="Arial Unicode MS" pitchFamily="34" charset="-128"/>
              </a:rPr>
              <a:t>Сотая доля целого, принимаемого за единицу.</a:t>
            </a:r>
            <a:endParaRPr lang="ru-RU" sz="2400">
              <a:latin typeface="Arial" charset="0"/>
            </a:endParaRPr>
          </a:p>
          <a:p>
            <a:pPr algn="ctr"/>
            <a:r>
              <a:rPr lang="ru-RU" sz="2400">
                <a:latin typeface="Arial Unicode MS" pitchFamily="34" charset="-128"/>
              </a:rPr>
              <a:t> </a:t>
            </a:r>
          </a:p>
          <a:p>
            <a:pPr algn="ctr"/>
            <a:r>
              <a:rPr lang="ru-RU" sz="2400">
                <a:latin typeface="Arial Unicode MS" pitchFamily="34" charset="-128"/>
              </a:rPr>
              <a:t> «процент»  - </a:t>
            </a:r>
            <a:r>
              <a:rPr lang="ru-RU" sz="2400" i="1">
                <a:latin typeface="Arial Unicode MS" pitchFamily="34" charset="-128"/>
              </a:rPr>
              <a:t>"pro centum",</a:t>
            </a:r>
            <a:r>
              <a:rPr lang="ru-RU" sz="2400">
                <a:latin typeface="Arial Unicode MS" pitchFamily="34" charset="-128"/>
              </a:rPr>
              <a:t> </a:t>
            </a:r>
          </a:p>
          <a:p>
            <a:pPr algn="ctr"/>
            <a:r>
              <a:rPr lang="ru-RU" sz="2400">
                <a:latin typeface="Arial Unicode MS" pitchFamily="34" charset="-128"/>
              </a:rPr>
              <a:t>что означает - "на сто". </a:t>
            </a:r>
            <a:endParaRPr lang="ru-RU" sz="2400">
              <a:latin typeface="Arial" charset="0"/>
            </a:endParaRPr>
          </a:p>
          <a:p>
            <a:pPr algn="ctr"/>
            <a:endParaRPr lang="ru-RU" sz="2400">
              <a:latin typeface="Arial" charset="0"/>
            </a:endParaRPr>
          </a:p>
          <a:p>
            <a:pPr algn="ctr"/>
            <a:r>
              <a:rPr lang="ru-RU" sz="2400">
                <a:latin typeface="Arial Unicode MS" pitchFamily="34" charset="-128"/>
              </a:rPr>
              <a:t>«cto» (сокращённо от </a:t>
            </a:r>
            <a:r>
              <a:rPr lang="ru-RU" sz="2400" i="1">
                <a:latin typeface="Arial Unicode MS" pitchFamily="34" charset="-128"/>
              </a:rPr>
              <a:t>cento</a:t>
            </a:r>
            <a:r>
              <a:rPr lang="ru-RU" sz="2400">
                <a:latin typeface="Arial Unicode MS" pitchFamily="34" charset="-128"/>
              </a:rPr>
              <a:t>).</a:t>
            </a:r>
            <a:endParaRPr lang="ru-RU" sz="2400">
              <a:latin typeface="Arial" charset="0"/>
            </a:endParaRPr>
          </a:p>
          <a:p>
            <a:pPr algn="ctr"/>
            <a:r>
              <a:rPr lang="ru-RU" sz="2400">
                <a:latin typeface="Arial Unicode MS" pitchFamily="34" charset="-128"/>
              </a:rPr>
              <a:t> </a:t>
            </a:r>
          </a:p>
          <a:p>
            <a:pPr algn="ctr"/>
            <a:r>
              <a:rPr lang="ru-RU" sz="2400">
                <a:latin typeface="Arial" charset="0"/>
              </a:rPr>
              <a:t>Н</a:t>
            </a:r>
            <a:r>
              <a:rPr lang="ru-RU" sz="2400">
                <a:latin typeface="Arial Unicode MS" pitchFamily="34" charset="-128"/>
              </a:rPr>
              <a:t>аборщик принял </a:t>
            </a:r>
            <a:r>
              <a:rPr lang="ru-RU" sz="2400" b="1" i="1">
                <a:latin typeface="Arial Unicode MS" pitchFamily="34" charset="-128"/>
              </a:rPr>
              <a:t>«cto»</a:t>
            </a:r>
            <a:r>
              <a:rPr lang="ru-RU" sz="2400">
                <a:latin typeface="Arial Unicode MS" pitchFamily="34" charset="-128"/>
              </a:rPr>
              <a:t> за дробь и напечатал</a:t>
            </a:r>
            <a:r>
              <a:rPr lang="ru-RU" sz="2400" b="1">
                <a:latin typeface="Arial Unicode MS" pitchFamily="34" charset="-128"/>
              </a:rPr>
              <a:t> </a:t>
            </a:r>
            <a:endParaRPr lang="ru-RU" sz="2400" b="1">
              <a:latin typeface="Arial" charset="0"/>
            </a:endParaRPr>
          </a:p>
          <a:p>
            <a:pPr algn="ctr"/>
            <a:endParaRPr lang="ru-RU" sz="2400" b="1">
              <a:latin typeface="Arial" charset="0"/>
            </a:endParaRPr>
          </a:p>
          <a:p>
            <a:pPr algn="ctr"/>
            <a:r>
              <a:rPr lang="ru-RU" sz="2400" b="1">
                <a:latin typeface="Arial Unicode MS" pitchFamily="34" charset="-128"/>
              </a:rPr>
              <a:t>"%".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0541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0000"/>
                </a:solidFill>
              </a:rPr>
              <a:t>           </a:t>
            </a:r>
            <a:r>
              <a:rPr lang="ru-RU" sz="3600" b="1" smtClean="0"/>
              <a:t>Бесконечность.</a:t>
            </a:r>
            <a:endParaRPr lang="ru-RU" smtClean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620713"/>
            <a:ext cx="1427162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989138"/>
            <a:ext cx="1906587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1" name="Rectangle 14"/>
          <p:cNvSpPr>
            <a:spLocks noChangeArrowheads="1"/>
          </p:cNvSpPr>
          <p:nvPr/>
        </p:nvSpPr>
        <p:spPr bwMode="auto">
          <a:xfrm>
            <a:off x="323850" y="4292600"/>
            <a:ext cx="1800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600" b="1"/>
              <a:t>Джон Уоллис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2268538" y="2060575"/>
            <a:ext cx="5510212" cy="11874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>
                <a:latin typeface="Arial Unicode MS" pitchFamily="34" charset="-128"/>
              </a:rPr>
              <a:t> Джон Уоллис  в 1655 году </a:t>
            </a:r>
            <a:endParaRPr lang="ru-RU" sz="2400">
              <a:latin typeface="Arial" charset="0"/>
            </a:endParaRPr>
          </a:p>
          <a:p>
            <a:r>
              <a:rPr lang="ru-RU" sz="2400">
                <a:latin typeface="Arial Unicode MS" pitchFamily="34" charset="-128"/>
              </a:rPr>
              <a:t>ввёл придуманный им символ.  </a:t>
            </a:r>
            <a:endParaRPr lang="ru-RU" sz="2400">
              <a:latin typeface="Arial" charset="0"/>
            </a:endParaRPr>
          </a:p>
          <a:p>
            <a:endParaRPr lang="ru-RU" sz="2400">
              <a:latin typeface="Arial" charset="0"/>
            </a:endParaRPr>
          </a:p>
        </p:txBody>
      </p:sp>
      <p:sp>
        <p:nvSpPr>
          <p:cNvPr id="14343" name="Rectangle 13"/>
          <p:cNvSpPr>
            <a:spLocks noGrp="1" noChangeArrowheads="1"/>
          </p:cNvSpPr>
          <p:nvPr>
            <p:ph idx="1"/>
          </p:nvPr>
        </p:nvSpPr>
        <p:spPr>
          <a:xfrm>
            <a:off x="2555875" y="5013325"/>
            <a:ext cx="5905500" cy="1333500"/>
          </a:xfrm>
          <a:solidFill>
            <a:srgbClr val="FFFFFF"/>
          </a:solidFill>
        </p:spPr>
        <p:txBody>
          <a:bodyPr anchor="ctr">
            <a:spAutoFit/>
          </a:bodyPr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Змей, пожирающий свой хвост,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символизировал различные процессы,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 имеющие начала и конца.  </a:t>
            </a:r>
          </a:p>
        </p:txBody>
      </p:sp>
      <p:pic>
        <p:nvPicPr>
          <p:cNvPr id="14344" name="Picture 12" descr="ouroboros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8" y="2276475"/>
            <a:ext cx="1677987" cy="303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4" descr="File:Möbius strip.jpg"/>
          <p:cNvPicPr>
            <a:picLocks noChangeAspect="1" noChangeArrowheads="1"/>
          </p:cNvPicPr>
          <p:nvPr/>
        </p:nvPicPr>
        <p:blipFill>
          <a:blip r:embed="rId2" cstate="print"/>
          <a:srcRect l="2940" t="3136" r="4886" b="5157"/>
          <a:stretch>
            <a:fillRect/>
          </a:stretch>
        </p:blipFill>
        <p:spPr bwMode="auto">
          <a:xfrm>
            <a:off x="250825" y="3860800"/>
            <a:ext cx="33845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059113" y="3933825"/>
            <a:ext cx="594042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>
                <a:latin typeface="Arial Unicode MS" pitchFamily="34" charset="-128"/>
              </a:rPr>
              <a:t>Символ бесконечности  </a:t>
            </a:r>
          </a:p>
          <a:p>
            <a:pPr algn="ctr"/>
            <a:r>
              <a:rPr lang="ru-RU" sz="2400">
                <a:latin typeface="Arial Unicode MS" pitchFamily="34" charset="-128"/>
              </a:rPr>
              <a:t>стал использоваться для обозначения бесконечности </a:t>
            </a:r>
          </a:p>
          <a:p>
            <a:pPr algn="ctr"/>
            <a:r>
              <a:rPr lang="ru-RU" sz="2400">
                <a:latin typeface="Arial Unicode MS" pitchFamily="34" charset="-128"/>
              </a:rPr>
              <a:t>за два столетия до открытия </a:t>
            </a:r>
          </a:p>
          <a:p>
            <a:pPr algn="ctr"/>
            <a:r>
              <a:rPr lang="ru-RU" sz="2400">
                <a:latin typeface="Arial Unicode MS" pitchFamily="34" charset="-128"/>
              </a:rPr>
              <a:t>ленты Мёбиуса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323850" y="1268413"/>
            <a:ext cx="6624638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/>
              <a:t>Лента Мебиуса</a:t>
            </a:r>
            <a:r>
              <a:rPr lang="ru-RU" sz="2400"/>
              <a:t> –</a:t>
            </a:r>
          </a:p>
          <a:p>
            <a:pPr algn="ctr"/>
            <a:endParaRPr lang="ru-RU" sz="2400"/>
          </a:p>
          <a:p>
            <a:pPr algn="ctr"/>
            <a:r>
              <a:rPr lang="ru-RU" sz="2400"/>
              <a:t> полоса бумаги, которая искривлена и соединена концами, </a:t>
            </a:r>
          </a:p>
          <a:p>
            <a:pPr algn="ctr"/>
            <a:r>
              <a:rPr lang="ru-RU" sz="2400"/>
              <a:t>формируя две пространственные поверхности.</a:t>
            </a:r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9925" y="188913"/>
            <a:ext cx="19050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6594475" y="2636838"/>
            <a:ext cx="2549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latin typeface="Arial Unicode MS" pitchFamily="34" charset="-128"/>
              </a:rPr>
              <a:t>Август Фердинанд Мёбиус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chemeClr val="tx1"/>
                </a:solidFill>
                <a:latin typeface="Arial Unicode MS" pitchFamily="34" charset="-128"/>
              </a:rPr>
              <a:t>                  </a:t>
            </a:r>
            <a:r>
              <a:rPr lang="ru-RU" sz="3200" b="1" smtClean="0">
                <a:solidFill>
                  <a:schemeClr val="folHlink"/>
                </a:solidFill>
                <a:latin typeface="Arial Unicode MS" pitchFamily="34" charset="-128"/>
              </a:rPr>
              <a:t>Угол и перпендикуляр.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idx="1"/>
          </p:nvPr>
        </p:nvSpPr>
        <p:spPr>
          <a:xfrm>
            <a:off x="395288" y="1916113"/>
            <a:ext cx="8748712" cy="4525962"/>
          </a:xfrm>
        </p:spPr>
        <p:txBody>
          <a:bodyPr/>
          <a:lstStyle/>
          <a:p>
            <a:pPr eaLnBrk="1" hangingPunct="1"/>
            <a:endParaRPr lang="ru-RU" sz="24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Символы придумал в 1634 году </a:t>
            </a:r>
            <a:endParaRPr lang="ru-RU" sz="240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французский математик </a:t>
            </a:r>
            <a:r>
              <a:rPr lang="ru-RU" sz="2400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Пьер Эригон</a:t>
            </a:r>
            <a:r>
              <a:rPr lang="ru-RU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Символ угла у Эригона напоминал значок        </a:t>
            </a:r>
            <a:r>
              <a:rPr lang="ru-RU" sz="24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ru-RU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Символ перпендикулярности был перевёрнут, </a:t>
            </a:r>
            <a:endParaRPr lang="ru-RU" sz="240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напоминая букву </a:t>
            </a:r>
            <a:r>
              <a:rPr lang="ru-RU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ru-RU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Современную форму </a:t>
            </a:r>
            <a:r>
              <a:rPr lang="ru-RU" sz="24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этим знакам</a:t>
            </a:r>
            <a:r>
              <a:rPr lang="ru-RU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придал </a:t>
            </a:r>
            <a:endParaRPr lang="ru-RU" sz="240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Уильям Отред</a:t>
            </a:r>
            <a:r>
              <a:rPr lang="ru-RU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 (1657). </a:t>
            </a:r>
          </a:p>
          <a:p>
            <a:pPr eaLnBrk="1" hangingPunct="1">
              <a:buFont typeface="Wingdings" pitchFamily="2" charset="2"/>
              <a:buNone/>
            </a:pPr>
            <a:endParaRPr lang="ru-RU" sz="24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6388" name="Picture 7" descr="\ang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765175"/>
            <a:ext cx="6667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9" descr="&l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3213100"/>
            <a:ext cx="4318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1" descr="\per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8025" y="836613"/>
            <a:ext cx="649288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809625"/>
          </a:xfrm>
        </p:spPr>
        <p:txBody>
          <a:bodyPr/>
          <a:lstStyle/>
          <a:p>
            <a:pPr eaLnBrk="1" hangingPunct="1"/>
            <a:r>
              <a:rPr lang="ru-RU" sz="3200" b="1" smtClean="0"/>
              <a:t>              Параллельность.</a:t>
            </a:r>
          </a:p>
        </p:txBody>
      </p:sp>
      <p:sp>
        <p:nvSpPr>
          <p:cNvPr id="17411" name="Rectangle 5"/>
          <p:cNvSpPr>
            <a:spLocks noGrp="1" noChangeArrowheads="1"/>
          </p:cNvSpPr>
          <p:nvPr>
            <p:ph idx="1"/>
          </p:nvPr>
        </p:nvSpPr>
        <p:spPr>
          <a:xfrm>
            <a:off x="468313" y="1484313"/>
            <a:ext cx="6302375" cy="4525962"/>
          </a:xfrm>
        </p:spPr>
        <p:txBody>
          <a:bodyPr/>
          <a:lstStyle/>
          <a:p>
            <a:pPr eaLnBrk="1" hangingPunct="1"/>
            <a:endParaRPr lang="ru-RU" sz="24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Символ использовали </a:t>
            </a:r>
            <a:endParaRPr lang="ru-RU" sz="240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b="1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       </a:t>
            </a:r>
            <a:r>
              <a:rPr lang="ru-RU" sz="2400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Герон Александрийский</a:t>
            </a:r>
            <a:r>
              <a:rPr lang="ru-RU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   и </a:t>
            </a:r>
            <a:r>
              <a:rPr lang="ru-RU" sz="2400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Папп Александрийский.</a:t>
            </a:r>
            <a:endParaRPr lang="ru-RU" sz="2400" b="1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buFont typeface="Wingdings" pitchFamily="2" charset="2"/>
              <a:buNone/>
            </a:pPr>
            <a:endParaRPr lang="ru-RU" sz="2400" b="1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	    Сначала символ был похож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на нынешний знак равенства,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но с появлением последнего,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во избежание путаницы,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символ был повёрнут вертикально.</a:t>
            </a:r>
          </a:p>
        </p:txBody>
      </p:sp>
      <p:pic>
        <p:nvPicPr>
          <p:cNvPr id="17412" name="Picture 7" descr="\|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404813"/>
            <a:ext cx="3016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8" descr="Hero of Alexandr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620713"/>
            <a:ext cx="1751012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9"/>
          <p:cNvSpPr>
            <a:spLocks noChangeArrowheads="1"/>
          </p:cNvSpPr>
          <p:nvPr/>
        </p:nvSpPr>
        <p:spPr bwMode="auto">
          <a:xfrm>
            <a:off x="6862763" y="3213100"/>
            <a:ext cx="22812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1800" b="1">
                <a:latin typeface="Arial" charset="0"/>
              </a:rPr>
              <a:t>Герон </a:t>
            </a:r>
          </a:p>
          <a:p>
            <a:pPr algn="ctr"/>
            <a:r>
              <a:rPr lang="ru-RU" sz="1800" b="1">
                <a:latin typeface="Arial" charset="0"/>
              </a:rPr>
              <a:t>Александрийский</a:t>
            </a:r>
            <a:r>
              <a:rPr lang="ru-RU" sz="1800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1116013" y="549275"/>
            <a:ext cx="7793037" cy="695325"/>
          </a:xfrm>
        </p:spPr>
        <p:txBody>
          <a:bodyPr/>
          <a:lstStyle/>
          <a:p>
            <a:pPr eaLnBrk="1" hangingPunct="1"/>
            <a:r>
              <a:rPr lang="ru-RU" sz="4000" smtClean="0"/>
              <a:t>              </a:t>
            </a:r>
            <a:r>
              <a:rPr lang="ru-RU" sz="3200" b="1" smtClean="0"/>
              <a:t>Число пи.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idx="1"/>
          </p:nvPr>
        </p:nvSpPr>
        <p:spPr>
          <a:xfrm>
            <a:off x="323850" y="2322513"/>
            <a:ext cx="8820150" cy="40592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</a:t>
            </a:r>
            <a:r>
              <a:rPr lang="ru-RU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π ≈  3,1415926535...  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</a:t>
            </a:r>
            <a:r>
              <a:rPr lang="ru-RU" sz="2400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Уильям Джонс </a:t>
            </a:r>
            <a:r>
              <a:rPr lang="ru-RU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 1706 году </a:t>
            </a:r>
            <a:endParaRPr lang="ru-RU" sz="2400" i="1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2400" i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</a:t>
            </a:r>
            <a:r>
              <a:rPr lang="ru-RU" sz="2400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π</a:t>
            </a:r>
            <a:r>
              <a:rPr lang="ru-RU" sz="2400" i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εριφέρεια </a:t>
            </a:r>
            <a:r>
              <a:rPr lang="ru-RU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—окружность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            и</a:t>
            </a:r>
            <a:r>
              <a:rPr lang="ru-RU" sz="2400" i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i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</a:t>
            </a:r>
            <a:r>
              <a:rPr lang="ru-RU" sz="2400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π</a:t>
            </a:r>
            <a:r>
              <a:rPr lang="ru-RU" sz="2400" i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ερίμετρος</a:t>
            </a:r>
            <a:r>
              <a:rPr lang="ru-RU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— периметр, </a:t>
            </a:r>
            <a:endParaRPr lang="ru-RU" sz="240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то есть длина   окружности. </a:t>
            </a:r>
            <a:endParaRPr lang="ru-RU" sz="240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endParaRPr lang="ru-RU" sz="240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Это сокращение понравилось </a:t>
            </a:r>
            <a:r>
              <a:rPr lang="ru-RU" sz="2400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Эйлеру,</a:t>
            </a:r>
            <a:r>
              <a:rPr lang="ru-RU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ru-RU" sz="240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труды которого закрепили обозначение окончательно. </a:t>
            </a:r>
          </a:p>
        </p:txBody>
      </p:sp>
      <p:pic>
        <p:nvPicPr>
          <p:cNvPr id="18436" name="Picture 7" descr="\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620713"/>
            <a:ext cx="7207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8" descr="William Jones, the Mathematici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260350"/>
            <a:ext cx="2193925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Rectangle 11"/>
          <p:cNvSpPr>
            <a:spLocks noChangeArrowheads="1"/>
          </p:cNvSpPr>
          <p:nvPr/>
        </p:nvSpPr>
        <p:spPr bwMode="auto">
          <a:xfrm>
            <a:off x="7112000" y="2997200"/>
            <a:ext cx="203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>
                <a:latin typeface="Arial" charset="0"/>
              </a:rPr>
              <a:t>Уильям Джонс</a:t>
            </a:r>
          </a:p>
        </p:txBody>
      </p:sp>
      <p:pic>
        <p:nvPicPr>
          <p:cNvPr id="18440" name="Picture 9" descr="Leonhard Euler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925" y="3860800"/>
            <a:ext cx="1741488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188913"/>
            <a:ext cx="7272337" cy="1462087"/>
          </a:xfrm>
        </p:spPr>
        <p:txBody>
          <a:bodyPr/>
          <a:lstStyle/>
          <a:p>
            <a:pPr eaLnBrk="1" hangingPunct="1"/>
            <a:r>
              <a:rPr lang="en-US" b="1" smtClean="0"/>
              <a:t>sin      </a:t>
            </a:r>
            <a:r>
              <a:rPr lang="ru-RU" sz="3200" b="1" smtClean="0"/>
              <a:t>Синус и косинус</a:t>
            </a:r>
            <a:r>
              <a:rPr lang="en-US" b="1" smtClean="0"/>
              <a:t/>
            </a:r>
            <a:br>
              <a:rPr lang="en-US" b="1" smtClean="0"/>
            </a:br>
            <a:r>
              <a:rPr lang="en-US" b="1" smtClean="0"/>
              <a:t>cos</a:t>
            </a:r>
            <a:endParaRPr lang="ru-RU" b="1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2492375"/>
            <a:ext cx="5334000" cy="6905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Sinus</a:t>
            </a:r>
            <a:r>
              <a:rPr lang="ru-RU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r>
              <a:rPr lang="en-US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ru-RU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 латинского</a:t>
            </a:r>
            <a:r>
              <a:rPr lang="en-US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ru-RU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</a:t>
            </a:r>
            <a:r>
              <a:rPr lang="en-US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пазуха, впадина. </a:t>
            </a:r>
            <a:endParaRPr lang="en-US" sz="24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sz="24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4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900113" y="3284538"/>
            <a:ext cx="5308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коти-джия, или сокращено ко-джия. </a:t>
            </a:r>
            <a:endParaRPr lang="en-US" sz="24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ru-RU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Коти - изогнутый конец лука </a:t>
            </a:r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179388" y="4902200"/>
            <a:ext cx="68262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Современные краткие обозначения   введены </a:t>
            </a:r>
            <a:endParaRPr lang="ru-RU" sz="240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ru-RU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Уильямом Отредом</a:t>
            </a:r>
          </a:p>
          <a:p>
            <a:r>
              <a:rPr lang="ru-RU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и закреплены в трудах </a:t>
            </a:r>
            <a:r>
              <a:rPr lang="ru-RU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Эйлера</a:t>
            </a:r>
            <a:r>
              <a:rPr lang="ru-RU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</a:p>
        </p:txBody>
      </p:sp>
      <p:sp>
        <p:nvSpPr>
          <p:cNvPr id="19462" name="Rectangle 7"/>
          <p:cNvSpPr>
            <a:spLocks noChangeArrowheads="1"/>
          </p:cNvSpPr>
          <p:nvPr/>
        </p:nvSpPr>
        <p:spPr bwMode="auto">
          <a:xfrm>
            <a:off x="382588" y="1989138"/>
            <a:ext cx="6343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«арха-джива» - у индийцев -«полутетива» </a:t>
            </a:r>
          </a:p>
        </p:txBody>
      </p:sp>
      <p:pic>
        <p:nvPicPr>
          <p:cNvPr id="19463" name="Picture 9" descr="Leonhard Euler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8025" y="333375"/>
            <a:ext cx="208597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Rectangle 10"/>
          <p:cNvSpPr>
            <a:spLocks noChangeArrowheads="1"/>
          </p:cNvSpPr>
          <p:nvPr/>
        </p:nvSpPr>
        <p:spPr bwMode="auto">
          <a:xfrm>
            <a:off x="7326313" y="2997200"/>
            <a:ext cx="1817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1800" b="1">
                <a:latin typeface="Times New Roman" pitchFamily="18" charset="0"/>
                <a:cs typeface="Times New Roman" pitchFamily="18" charset="0"/>
              </a:rPr>
              <a:t>Леонард Эйлер</a:t>
            </a:r>
            <a:r>
              <a:rPr lang="ru-RU" sz="18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9466" name="Picture 10" descr="Wenceslas Hollar - William Oughtr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3789363"/>
            <a:ext cx="1652588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7" name="Rectangle 13"/>
          <p:cNvSpPr>
            <a:spLocks noChangeArrowheads="1"/>
          </p:cNvSpPr>
          <p:nvPr/>
        </p:nvSpPr>
        <p:spPr bwMode="auto">
          <a:xfrm>
            <a:off x="7092950" y="6308725"/>
            <a:ext cx="1825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 b="1"/>
              <a:t>Уильям Отред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  <p:bldP spid="19464" grpId="0"/>
      <p:bldP spid="1946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title"/>
          </p:nvPr>
        </p:nvSpPr>
        <p:spPr>
          <a:xfrm>
            <a:off x="1042988" y="0"/>
            <a:ext cx="7793037" cy="1462088"/>
          </a:xfrm>
        </p:spPr>
        <p:txBody>
          <a:bodyPr/>
          <a:lstStyle/>
          <a:p>
            <a:pPr algn="ctr" eaLnBrk="1" hangingPunct="1"/>
            <a:r>
              <a:rPr lang="ru-RU" sz="3200" b="1" smtClean="0"/>
              <a:t>Что и требовалось доказать</a:t>
            </a:r>
            <a:r>
              <a:rPr lang="ru-RU" sz="3600" smtClean="0"/>
              <a:t> </a:t>
            </a:r>
            <a:br>
              <a:rPr lang="ru-RU" sz="3600" smtClean="0"/>
            </a:br>
            <a:r>
              <a:rPr lang="ru-RU" sz="3600" smtClean="0"/>
              <a:t>(ч.т.д.)</a:t>
            </a:r>
          </a:p>
        </p:txBody>
      </p:sp>
      <p:sp>
        <p:nvSpPr>
          <p:cNvPr id="2048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989138"/>
            <a:ext cx="8675688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</a:t>
            </a:r>
            <a:r>
              <a:rPr lang="ru-RU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</a:t>
            </a:r>
            <a:r>
              <a:rPr lang="ru-RU" sz="2800" b="1" i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Quod erat demonstrandum</a:t>
            </a:r>
            <a:r>
              <a:rPr lang="ru-RU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»</a:t>
            </a:r>
            <a:r>
              <a:rPr lang="ru-RU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QED.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	         Этой формулой заканчивается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каждое математическое рассуждение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великого математика Древней Греции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</a:t>
            </a:r>
            <a:r>
              <a:rPr lang="ru-RU" sz="2400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Эвклида</a:t>
            </a:r>
            <a:r>
              <a:rPr lang="ru-RU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(III в. до н. э.). </a:t>
            </a:r>
            <a:br>
              <a:rPr lang="ru-RU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ru-RU" sz="24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484" name="Picture 8" descr="i?id=93071240-65-72&amp;n=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2205038"/>
            <a:ext cx="2141537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6925" y="260350"/>
            <a:ext cx="8347075" cy="53276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800" smtClean="0"/>
              <a:t>	Древний математический язык нам понятен.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smtClean="0"/>
              <a:t>	В физике тоже есть символы термины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smtClean="0"/>
              <a:t>	присущие физической науке.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smtClean="0"/>
              <a:t>                                Но математический язык      				не теряется среди 					физических формул.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smtClean="0"/>
              <a:t>                                Наоборот, эти    						формулы нельзя 					написать без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smtClean="0"/>
              <a:t>                                 знания математики. </a:t>
            </a:r>
          </a:p>
        </p:txBody>
      </p:sp>
      <p:pic>
        <p:nvPicPr>
          <p:cNvPr id="21507" name="Picture 5" descr="1321575890-78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133600"/>
            <a:ext cx="4105275" cy="38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404813"/>
            <a:ext cx="8964612" cy="49244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>
                <a:latin typeface="Arial Unicode MS" pitchFamily="34" charset="-128"/>
              </a:rPr>
              <a:t>     </a:t>
            </a:r>
            <a:r>
              <a:rPr lang="ru-RU" sz="2400" smtClean="0">
                <a:latin typeface="Arial" charset="0"/>
              </a:rPr>
              <a:t>   </a:t>
            </a:r>
            <a:r>
              <a:rPr lang="ru-RU" sz="2400" b="1" smtClean="0">
                <a:latin typeface="Arial Unicode MS" pitchFamily="34" charset="-128"/>
              </a:rPr>
              <a:t>Символ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>
                <a:latin typeface="Arial Unicode MS" pitchFamily="34" charset="-128"/>
              </a:rPr>
              <a:t> </a:t>
            </a:r>
            <a:r>
              <a:rPr lang="ru-RU" sz="2400" smtClean="0">
                <a:latin typeface="Arial" charset="0"/>
              </a:rPr>
              <a:t>       </a:t>
            </a:r>
            <a:r>
              <a:rPr lang="ru-RU" sz="2400" smtClean="0">
                <a:latin typeface="Arial Unicode MS" pitchFamily="34" charset="-128"/>
              </a:rPr>
              <a:t>(</a:t>
            </a:r>
            <a:r>
              <a:rPr lang="ru-RU" sz="2400" i="1" smtClean="0">
                <a:latin typeface="Arial Unicode MS" pitchFamily="34" charset="-128"/>
              </a:rPr>
              <a:t>греч. symbolon – признак, примета, пароль, эмблема</a:t>
            </a:r>
            <a:r>
              <a:rPr lang="ru-RU" sz="2400" smtClean="0">
                <a:latin typeface="Arial Unicode MS" pitchFamily="34" charset="-128"/>
              </a:rPr>
              <a:t>)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>
                <a:latin typeface="Arial Unicode MS" pitchFamily="34" charset="-128"/>
              </a:rPr>
              <a:t>  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>
                <a:latin typeface="Arial" charset="0"/>
              </a:rPr>
              <a:t> 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>
                <a:latin typeface="Arial" charset="0"/>
              </a:rPr>
              <a:t>            </a:t>
            </a:r>
            <a:r>
              <a:rPr lang="ru-RU" sz="2400" smtClean="0">
                <a:latin typeface="Arial Unicode MS" pitchFamily="34" charset="-128"/>
              </a:rPr>
              <a:t>– знак, который связан с обозначаемой им предметностью так, что смысл знака и его предмет представлены только самим знаком и раскрываются лишь через его интерпретацию.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>
                <a:latin typeface="Arial Unicode MS" pitchFamily="34" charset="-128"/>
              </a:rPr>
              <a:t>		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smtClean="0">
                <a:latin typeface="Arial" charset="0"/>
              </a:rPr>
              <a:t>         </a:t>
            </a:r>
            <a:r>
              <a:rPr lang="ru-RU" sz="2400" b="1" smtClean="0">
                <a:latin typeface="Arial Unicode MS" pitchFamily="34" charset="-128"/>
              </a:rPr>
              <a:t>Знаки</a:t>
            </a:r>
            <a:r>
              <a:rPr lang="ru-RU" sz="2400" smtClean="0">
                <a:latin typeface="Arial Unicode MS" pitchFamily="34" charset="-128"/>
              </a:rPr>
              <a:t> –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>
                <a:latin typeface="Arial" charset="0"/>
              </a:rPr>
              <a:t>   </a:t>
            </a:r>
            <a:r>
              <a:rPr lang="ru-RU" sz="2400" smtClean="0">
                <a:latin typeface="Arial Unicode MS" pitchFamily="34" charset="-128"/>
              </a:rPr>
              <a:t> это математические условные обозначения, предназначенные для записи математических понятий, предложений и выкладок.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>
                <a:latin typeface="Arial Unicode MS" pitchFamily="34" charset="-128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8" descr="220px-Rhind_Mathematical_Papyr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3933825"/>
            <a:ext cx="4248150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AutoShape 10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600"/>
          </a:p>
        </p:txBody>
      </p:sp>
      <p:sp>
        <p:nvSpPr>
          <p:cNvPr id="5126" name="AutoShape 12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600"/>
          </a:p>
        </p:txBody>
      </p:sp>
      <p:sp>
        <p:nvSpPr>
          <p:cNvPr id="5127" name="AutoShape 14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600"/>
          </a:p>
        </p:txBody>
      </p:sp>
      <p:pic>
        <p:nvPicPr>
          <p:cNvPr id="5128" name="Picture 16" descr="Ishango_bone_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836613"/>
            <a:ext cx="4032250" cy="179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18" descr="ishango_bo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620713"/>
            <a:ext cx="390525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20" descr="IshangoColumn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2708275"/>
            <a:ext cx="3810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1" name="Rectangle 21"/>
          <p:cNvSpPr>
            <a:spLocks noChangeArrowheads="1"/>
          </p:cNvSpPr>
          <p:nvPr/>
        </p:nvSpPr>
        <p:spPr bwMode="auto">
          <a:xfrm>
            <a:off x="1403350" y="404813"/>
            <a:ext cx="17637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 b="1">
                <a:latin typeface="Arial Unicode MS" pitchFamily="34" charset="-128"/>
              </a:rPr>
              <a:t>Кость Ишанго</a:t>
            </a: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539750" y="4005263"/>
            <a:ext cx="2965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1800" b="1"/>
              <a:t>Часть папируса Ахмеса</a:t>
            </a:r>
            <a:r>
              <a:rPr lang="ru-RU" sz="1800"/>
              <a:t> </a:t>
            </a:r>
          </a:p>
        </p:txBody>
      </p:sp>
      <p:pic>
        <p:nvPicPr>
          <p:cNvPr id="5134" name="Picture 6" descr="s320x24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4581525"/>
            <a:ext cx="3816350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620713"/>
            <a:ext cx="7793037" cy="841375"/>
          </a:xfrm>
        </p:spPr>
        <p:txBody>
          <a:bodyPr/>
          <a:lstStyle/>
          <a:p>
            <a:pPr eaLnBrk="1" hangingPunct="1"/>
            <a:r>
              <a:rPr lang="ru-RU" sz="5400" b="1" smtClean="0"/>
              <a:t>+ −</a:t>
            </a:r>
            <a:r>
              <a:rPr lang="ru-RU" sz="5400" smtClean="0"/>
              <a:t>   </a:t>
            </a:r>
            <a:r>
              <a:rPr lang="ru-RU" sz="3200" b="1" smtClean="0"/>
              <a:t>Знаки плюса и минуса. 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060575"/>
            <a:ext cx="8229600" cy="45259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Сложение обозначалось буквой </a:t>
            </a:r>
            <a:r>
              <a:rPr lang="ru-RU" sz="2400" b="1" i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ru-RU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(plus)</a:t>
            </a:r>
            <a:endParaRPr lang="ru-RU" sz="240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или</a:t>
            </a:r>
            <a:endParaRPr lang="ru-RU" sz="240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латинским словом </a:t>
            </a:r>
            <a:r>
              <a:rPr lang="ru-RU" sz="2400" b="1" i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et</a:t>
            </a:r>
            <a:r>
              <a:rPr lang="ru-RU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(союз «и»), </a:t>
            </a:r>
            <a:endParaRPr lang="ru-RU" sz="240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 вычитание — буквой </a:t>
            </a:r>
            <a:r>
              <a:rPr lang="ru-RU" sz="2400" b="1" i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</a:t>
            </a:r>
            <a:r>
              <a:rPr lang="ru-RU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(minus).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sz="240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Выражение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r>
              <a:rPr lang="ru-RU" sz="2400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+ b</a:t>
            </a:r>
            <a:r>
              <a:rPr lang="ru-RU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писалось на латыни так: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r>
              <a:rPr lang="ru-RU" sz="2400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et b</a:t>
            </a:r>
            <a:r>
              <a:rPr lang="ru-RU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solidFill>
                  <a:schemeClr val="folHlink"/>
                </a:solidFill>
              </a:rPr>
              <a:t> Обозначения вычитания.</a:t>
            </a:r>
            <a:br>
              <a:rPr lang="ru-RU" sz="3200" b="1" smtClean="0">
                <a:solidFill>
                  <a:schemeClr val="folHlink"/>
                </a:solidFill>
              </a:rPr>
            </a:br>
            <a:endParaRPr lang="ru-RU" sz="3200" b="1" smtClean="0">
              <a:solidFill>
                <a:schemeClr val="folHlink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205038"/>
            <a:ext cx="4392613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8000" b="1" smtClean="0"/>
              <a:t>÷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8800" b="1" smtClean="0"/>
              <a:t>∙ ∙</a:t>
            </a:r>
            <a:r>
              <a:rPr lang="ru-RU" sz="8800" smtClean="0"/>
              <a:t>     </a:t>
            </a:r>
            <a:r>
              <a:rPr lang="ru-RU" smtClean="0"/>
              <a:t>или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8800" b="1" smtClean="0"/>
              <a:t>∙ ∙ ∙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1375" y="2133600"/>
            <a:ext cx="170815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7524750" y="4292600"/>
            <a:ext cx="1265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latin typeface="Arial Unicode MS" pitchFamily="34" charset="-128"/>
              </a:rPr>
              <a:t>Рене Декарт</a:t>
            </a: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3789363"/>
            <a:ext cx="169862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5292725" y="5949950"/>
            <a:ext cx="15605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latin typeface="Arial Unicode MS" pitchFamily="34" charset="-128"/>
              </a:rPr>
              <a:t>Марен Мерсенн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220px-Plus_Minus_Wiedman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3463" y="836613"/>
            <a:ext cx="273050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8"/>
          <p:cNvSpPr>
            <a:spLocks noChangeArrowheads="1"/>
          </p:cNvSpPr>
          <p:nvPr/>
        </p:nvSpPr>
        <p:spPr bwMode="auto">
          <a:xfrm>
            <a:off x="5003800" y="5373688"/>
            <a:ext cx="391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16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Страница из книги Иоганна Видман</a:t>
            </a:r>
            <a:r>
              <a:rPr lang="ru-RU" sz="1600" b="1">
                <a:latin typeface="Arial" charset="0"/>
                <a:ea typeface="Arial Unicode MS" pitchFamily="34" charset="-128"/>
                <a:cs typeface="Arial Unicode MS" pitchFamily="34" charset="-128"/>
              </a:rPr>
              <a:t>н</a:t>
            </a:r>
            <a:r>
              <a:rPr lang="ru-RU" sz="16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а. </a:t>
            </a:r>
          </a:p>
        </p:txBody>
      </p:sp>
      <p:sp>
        <p:nvSpPr>
          <p:cNvPr id="8196" name="Rectangle 9"/>
          <p:cNvSpPr>
            <a:spLocks noChangeArrowheads="1"/>
          </p:cNvSpPr>
          <p:nvPr/>
        </p:nvSpPr>
        <p:spPr bwMode="auto">
          <a:xfrm>
            <a:off x="611188" y="1341438"/>
            <a:ext cx="5518150" cy="30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 В 1489 году </a:t>
            </a:r>
            <a:r>
              <a:rPr lang="ru-RU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Иоганн Видман</a:t>
            </a:r>
            <a:r>
              <a:rPr lang="ru-RU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ctr"/>
            <a:r>
              <a:rPr lang="ru-RU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издал в Лейпциге </a:t>
            </a:r>
          </a:p>
          <a:p>
            <a:pPr algn="ctr"/>
            <a:r>
              <a:rPr lang="ru-RU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первую печатную книгу</a:t>
            </a:r>
          </a:p>
          <a:p>
            <a:pPr algn="ctr"/>
            <a:r>
              <a:rPr lang="ru-RU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(Mercantile Arithmetic — </a:t>
            </a:r>
          </a:p>
          <a:p>
            <a:pPr algn="ctr"/>
            <a:r>
              <a:rPr lang="ru-RU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“Коммерческая арифметика’’),</a:t>
            </a:r>
          </a:p>
          <a:p>
            <a:pPr algn="ctr"/>
            <a:r>
              <a:rPr lang="ru-RU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в которой присутствовали оба знака </a:t>
            </a:r>
            <a:endParaRPr lang="ru-RU" sz="240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ru-RU" sz="40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+</a:t>
            </a:r>
            <a:r>
              <a:rPr lang="ru-RU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и </a:t>
            </a:r>
            <a:r>
              <a:rPr lang="ru-RU" sz="28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r>
              <a:rPr lang="ru-RU" sz="4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125538" y="333375"/>
            <a:ext cx="7793037" cy="695325"/>
          </a:xfrm>
        </p:spPr>
        <p:txBody>
          <a:bodyPr/>
          <a:lstStyle/>
          <a:p>
            <a:r>
              <a:rPr lang="ru-RU" sz="3200" b="1" smtClean="0"/>
              <a:t>Обозначения сложения.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846138"/>
            <a:ext cx="1800225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9913" y="3573463"/>
            <a:ext cx="1809750" cy="252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2" name="Прямоугольник 3"/>
          <p:cNvSpPr>
            <a:spLocks noChangeArrowheads="1"/>
          </p:cNvSpPr>
          <p:nvPr/>
        </p:nvSpPr>
        <p:spPr bwMode="auto">
          <a:xfrm>
            <a:off x="6919913" y="6249988"/>
            <a:ext cx="19986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Христиан Гюйгенс </a:t>
            </a:r>
          </a:p>
        </p:txBody>
      </p:sp>
      <p:sp>
        <p:nvSpPr>
          <p:cNvPr id="9223" name="Прямоугольник 4"/>
          <p:cNvSpPr>
            <a:spLocks noChangeArrowheads="1"/>
          </p:cNvSpPr>
          <p:nvPr/>
        </p:nvSpPr>
        <p:spPr bwMode="auto">
          <a:xfrm>
            <a:off x="7315200" y="3071813"/>
            <a:ext cx="12890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/>
              <a:t>Дэвид Юм</a:t>
            </a:r>
            <a:endParaRPr lang="ru-RU" sz="1600"/>
          </a:p>
        </p:txBody>
      </p:sp>
      <p:pic>
        <p:nvPicPr>
          <p:cNvPr id="922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5213" y="1938338"/>
            <a:ext cx="1676400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5" name="Прямоугольник 5"/>
          <p:cNvSpPr>
            <a:spLocks noChangeArrowheads="1"/>
          </p:cNvSpPr>
          <p:nvPr/>
        </p:nvSpPr>
        <p:spPr bwMode="auto">
          <a:xfrm>
            <a:off x="4752975" y="4318000"/>
            <a:ext cx="17986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/>
              <a:t>Пьер де Ферма</a:t>
            </a:r>
            <a:endParaRPr lang="ru-RU" sz="1600"/>
          </a:p>
        </p:txBody>
      </p:sp>
      <p:pic>
        <p:nvPicPr>
          <p:cNvPr id="922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6163" y="2163763"/>
            <a:ext cx="1166812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313" y="2060575"/>
            <a:ext cx="1846262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8" name="Прямоугольник 7"/>
          <p:cNvSpPr>
            <a:spLocks noChangeArrowheads="1"/>
          </p:cNvSpPr>
          <p:nvPr/>
        </p:nvSpPr>
        <p:spPr bwMode="auto">
          <a:xfrm>
            <a:off x="90488" y="4746625"/>
            <a:ext cx="28829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/>
              <a:t>Эдмунд (Эдмонд) Галлей</a:t>
            </a:r>
            <a:endParaRPr lang="ru-RU" sz="1600"/>
          </a:p>
        </p:txBody>
      </p:sp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4438" y="4724400"/>
            <a:ext cx="1776412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333399"/>
                </a:solidFill>
              </a:rPr>
              <a:t>=</a:t>
            </a:r>
            <a:r>
              <a:rPr lang="ru-RU" sz="3200" smtClean="0">
                <a:solidFill>
                  <a:srgbClr val="333399"/>
                </a:solidFill>
              </a:rPr>
              <a:t>            </a:t>
            </a:r>
            <a:r>
              <a:rPr lang="ru-RU" sz="3200" b="1" smtClean="0">
                <a:solidFill>
                  <a:srgbClr val="333399"/>
                </a:solidFill>
              </a:rPr>
              <a:t>Знак равенства</a:t>
            </a:r>
            <a:endParaRPr lang="ru-RU" smtClean="0"/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</a:pP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</a:pP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ru-RU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Первым употребил знак равенства </a:t>
            </a:r>
            <a:r>
              <a:rPr lang="ru-RU" sz="2400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Диофант. </a:t>
            </a:r>
          </a:p>
          <a:p>
            <a:pPr marL="0" indent="0">
              <a:buFont typeface="Wingdings" pitchFamily="2" charset="2"/>
              <a:buNone/>
            </a:pPr>
            <a:r>
              <a:rPr lang="ru-RU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Равенство он обозначил буквой </a:t>
            </a:r>
            <a:r>
              <a:rPr lang="en-US" sz="2400" b="1" i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ru-RU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0" indent="0">
              <a:buFont typeface="Wingdings" pitchFamily="2" charset="2"/>
              <a:buNone/>
            </a:pPr>
            <a:r>
              <a:rPr lang="ru-RU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(от греческого </a:t>
            </a:r>
            <a:r>
              <a:rPr lang="en-US" sz="2400" i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isos</a:t>
            </a:r>
            <a:r>
              <a:rPr lang="ru-RU" sz="2400" i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равный).</a:t>
            </a: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1052513"/>
            <a:ext cx="1939925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b="1" smtClean="0"/>
              <a:t>   </a:t>
            </a:r>
            <a:r>
              <a:rPr lang="ru-RU" b="1" smtClean="0"/>
              <a:t>=</a:t>
            </a:r>
            <a:r>
              <a:rPr lang="ru-RU" sz="3200" smtClean="0"/>
              <a:t>            </a:t>
            </a:r>
            <a:r>
              <a:rPr lang="ru-RU" sz="3200" b="1" smtClean="0"/>
              <a:t>Знак равенства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idx="1"/>
          </p:nvPr>
        </p:nvSpPr>
        <p:spPr>
          <a:xfrm>
            <a:off x="900113" y="1989138"/>
            <a:ext cx="5545137" cy="1295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400" smtClean="0">
                <a:latin typeface="Arial Unicode MS" pitchFamily="34" charset="-128"/>
                <a:cs typeface="Times New Roman" pitchFamily="18" charset="0"/>
              </a:rPr>
              <a:t>Предложил в 1557 году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smtClean="0">
                <a:latin typeface="Arial Unicode MS" pitchFamily="34" charset="-128"/>
                <a:cs typeface="Times New Roman" pitchFamily="18" charset="0"/>
              </a:rPr>
              <a:t>английский математик  </a:t>
            </a:r>
            <a:r>
              <a:rPr lang="ru-RU" sz="2400" b="1" smtClean="0">
                <a:latin typeface="Arial Unicode MS" pitchFamily="34" charset="-128"/>
                <a:cs typeface="Times New Roman" pitchFamily="18" charset="0"/>
              </a:rPr>
              <a:t>Роберт Рекорд</a:t>
            </a:r>
            <a:r>
              <a:rPr lang="ru-RU" sz="2400" smtClean="0">
                <a:latin typeface="Arial Unicode MS" pitchFamily="34" charset="-128"/>
                <a:cs typeface="Times New Roman" pitchFamily="18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smtClean="0">
                <a:latin typeface="Arial Unicode MS" pitchFamily="34" charset="-128"/>
                <a:cs typeface="Times New Roman" pitchFamily="18" charset="0"/>
              </a:rPr>
              <a:t>                                                                                                                            </a:t>
            </a:r>
          </a:p>
          <a:p>
            <a:pPr eaLnBrk="1" hangingPunct="1">
              <a:buFont typeface="Wingdings" pitchFamily="2" charset="2"/>
              <a:buNone/>
            </a:pPr>
            <a:endParaRPr lang="ru-RU" sz="2400" smtClean="0">
              <a:latin typeface="Arial Unicode MS" pitchFamily="34" charset="-128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2400" smtClean="0">
                <a:latin typeface="Arial Unicode MS" pitchFamily="34" charset="-128"/>
                <a:cs typeface="Times New Roman" pitchFamily="18" charset="0"/>
              </a:rPr>
              <a:t> </a:t>
            </a:r>
            <a:r>
              <a:rPr lang="ru-RU" sz="2400" b="1" i="1" smtClean="0">
                <a:latin typeface="Arial" charset="0"/>
                <a:cs typeface="Times New Roman" pitchFamily="18" charset="0"/>
              </a:rPr>
              <a:t>«Никакие два предмета не могут быть равны между собой более, чем два параллельных отрезка". 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sz="2400" smtClean="0">
              <a:latin typeface="Arial" charset="0"/>
              <a:cs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smtClean="0">
                <a:latin typeface="Arial Unicode MS" pitchFamily="34" charset="-128"/>
                <a:cs typeface="Times New Roman" pitchFamily="18" charset="0"/>
              </a:rPr>
              <a:t> </a:t>
            </a:r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827088" y="5300663"/>
            <a:ext cx="6985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>
                <a:latin typeface="Arial" charset="0"/>
              </a:rPr>
              <a:t>В континентальной Европе знак равенства был введён Лейбницем </a:t>
            </a:r>
          </a:p>
        </p:txBody>
      </p:sp>
      <p:pic>
        <p:nvPicPr>
          <p:cNvPr id="11269" name="Picture 8" descr="Recor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9888" y="765175"/>
            <a:ext cx="2424112" cy="242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theme/theme1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1458</TotalTime>
  <Words>219</Words>
  <Application>Microsoft Office PowerPoint</Application>
  <PresentationFormat>Экран (4:3)</PresentationFormat>
  <Paragraphs>161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Палитра</vt:lpstr>
      <vt:lpstr>Математические символы</vt:lpstr>
      <vt:lpstr>Слайд 2</vt:lpstr>
      <vt:lpstr>Слайд 3</vt:lpstr>
      <vt:lpstr>+ −   Знаки плюса и минуса. </vt:lpstr>
      <vt:lpstr> Обозначения вычитания. </vt:lpstr>
      <vt:lpstr>Слайд 6</vt:lpstr>
      <vt:lpstr>Обозначения сложения.</vt:lpstr>
      <vt:lpstr>=            Знак равенства</vt:lpstr>
      <vt:lpstr>   =            Знак равенства</vt:lpstr>
      <vt:lpstr>× ∙       Знак умножения</vt:lpstr>
      <vt:lpstr>                              Процент.</vt:lpstr>
      <vt:lpstr>           Бесконечность.</vt:lpstr>
      <vt:lpstr>Слайд 13</vt:lpstr>
      <vt:lpstr>                  Угол и перпендикуляр.</vt:lpstr>
      <vt:lpstr>              Параллельность.</vt:lpstr>
      <vt:lpstr>              Число пи.</vt:lpstr>
      <vt:lpstr>sin      Синус и косинус cos</vt:lpstr>
      <vt:lpstr>Что и требовалось доказать  (ч.т.д.)</vt:lpstr>
      <vt:lpstr>Слайд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Владимир</dc:creator>
  <cp:lastModifiedBy>Admin</cp:lastModifiedBy>
  <cp:revision>33</cp:revision>
  <dcterms:created xsi:type="dcterms:W3CDTF">2013-03-05T17:30:52Z</dcterms:created>
  <dcterms:modified xsi:type="dcterms:W3CDTF">2019-04-10T03:25:09Z</dcterms:modified>
</cp:coreProperties>
</file>